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8" r:id="rId3"/>
    <p:sldId id="260" r:id="rId4"/>
    <p:sldId id="261" r:id="rId5"/>
    <p:sldId id="262" r:id="rId6"/>
    <p:sldId id="263" r:id="rId7"/>
    <p:sldId id="264" r:id="rId8"/>
    <p:sldId id="265" r:id="rId9"/>
    <p:sldId id="266" r:id="rId10"/>
  </p:sldIdLst>
  <p:sldSz cx="14630400" cy="8229600"/>
  <p:notesSz cx="8229600" cy="14630400"/>
  <p:embeddedFontLst>
    <p:embeddedFont>
      <p:font typeface="Mukta Light" panose="020B0604020202020204" charset="0"/>
      <p:regular r:id="rId12"/>
    </p:embeddedFont>
    <p:embeddedFont>
      <p:font typeface="Prompt Medium" panose="00000600000000000000" pitchFamily="2" charset="-3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791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hyperlink" Target="https://drive.google.com/file/d/1uJBd4r7k35sNny93U2kPnLlA-gvt8BUm/view?usp=drivesdk" TargetMode="Externa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621393"/>
            <a:ext cx="7415927" cy="1371600"/>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Rain Alarm using 555 Timer IC</a:t>
            </a:r>
            <a:endParaRPr lang="en-US" sz="4300" dirty="0"/>
          </a:p>
        </p:txBody>
      </p:sp>
      <p:sp>
        <p:nvSpPr>
          <p:cNvPr id="4" name="Text 1"/>
          <p:cNvSpPr/>
          <p:nvPr/>
        </p:nvSpPr>
        <p:spPr>
          <a:xfrm>
            <a:off x="864037" y="3363278"/>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This presentation explores the design and implementation of a cost-effective rain alarm system using a versatile 555 timer IC. The alarm system utilizes the timer IC to detect rainfall and trigger an audible alert, offering a practical solution for various applications.</a:t>
            </a:r>
            <a:endParaRPr lang="en-US" sz="1900" dirty="0"/>
          </a:p>
        </p:txBody>
      </p:sp>
      <p:pic>
        <p:nvPicPr>
          <p:cNvPr id="5" name="Image 1" descr="preencoded.png"/>
          <p:cNvPicPr>
            <a:picLocks noChangeAspect="1"/>
          </p:cNvPicPr>
          <p:nvPr/>
        </p:nvPicPr>
        <p:blipFill>
          <a:blip r:embed="rId4"/>
          <a:stretch>
            <a:fillRect/>
          </a:stretch>
        </p:blipFill>
        <p:spPr>
          <a:xfrm>
            <a:off x="864037" y="5221129"/>
            <a:ext cx="7415927" cy="13252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267307"/>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Introduction</a:t>
            </a:r>
            <a:endParaRPr lang="en-US" sz="4300" dirty="0"/>
          </a:p>
        </p:txBody>
      </p:sp>
      <p:sp>
        <p:nvSpPr>
          <p:cNvPr id="3" name="Text 1"/>
          <p:cNvSpPr/>
          <p:nvPr/>
        </p:nvSpPr>
        <p:spPr>
          <a:xfrm>
            <a:off x="864037" y="3570208"/>
            <a:ext cx="2935605"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What is a Rain Alarm?</a:t>
            </a:r>
            <a:endParaRPr lang="en-US" sz="2150" dirty="0"/>
          </a:p>
        </p:txBody>
      </p:sp>
      <p:sp>
        <p:nvSpPr>
          <p:cNvPr id="4" name="Text 2"/>
          <p:cNvSpPr/>
          <p:nvPr/>
        </p:nvSpPr>
        <p:spPr>
          <a:xfrm>
            <a:off x="864037" y="4159925"/>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A rain alarm is a device that detects rainfall and triggers an audible alert. It's used in situations where knowing about rainfall is crucial, such as agricultural applications, weather monitoring, or automated systems.</a:t>
            </a:r>
            <a:endParaRPr lang="en-US" sz="1900" dirty="0"/>
          </a:p>
        </p:txBody>
      </p:sp>
      <p:sp>
        <p:nvSpPr>
          <p:cNvPr id="5" name="Text 3"/>
          <p:cNvSpPr/>
          <p:nvPr/>
        </p:nvSpPr>
        <p:spPr>
          <a:xfrm>
            <a:off x="7623929" y="357020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Why the 555 Timer?</a:t>
            </a:r>
            <a:endParaRPr lang="en-US" sz="2150" dirty="0"/>
          </a:p>
        </p:txBody>
      </p:sp>
      <p:sp>
        <p:nvSpPr>
          <p:cNvPr id="6" name="Text 4"/>
          <p:cNvSpPr/>
          <p:nvPr/>
        </p:nvSpPr>
        <p:spPr>
          <a:xfrm>
            <a:off x="7623929" y="4159925"/>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555 timer IC is a popular choice for designing electronic circuits. Its versatility, low cost, and ease of use make it suitable for building various types of timers, oscillators, and other applications like this rain alarm.</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767834"/>
            <a:ext cx="5486400"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Components</a:t>
            </a:r>
            <a:endParaRPr lang="en-US" sz="4300" dirty="0"/>
          </a:p>
        </p:txBody>
      </p:sp>
      <p:sp>
        <p:nvSpPr>
          <p:cNvPr id="3" name="Shape 1"/>
          <p:cNvSpPr/>
          <p:nvPr/>
        </p:nvSpPr>
        <p:spPr>
          <a:xfrm>
            <a:off x="864037" y="1947386"/>
            <a:ext cx="6327815" cy="1805226"/>
          </a:xfrm>
          <a:prstGeom prst="roundRect">
            <a:avLst>
              <a:gd name="adj" fmla="val 5744"/>
            </a:avLst>
          </a:prstGeom>
          <a:solidFill>
            <a:srgbClr val="542C49"/>
          </a:solidFill>
          <a:ln w="15240">
            <a:solidFill>
              <a:srgbClr val="6D4562"/>
            </a:solidFill>
            <a:prstDash val="solid"/>
          </a:ln>
        </p:spPr>
      </p:sp>
      <p:sp>
        <p:nvSpPr>
          <p:cNvPr id="4" name="Text 2"/>
          <p:cNvSpPr/>
          <p:nvPr/>
        </p:nvSpPr>
        <p:spPr>
          <a:xfrm>
            <a:off x="1126093" y="220944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555 Timer IC</a:t>
            </a:r>
            <a:endParaRPr lang="en-US" sz="2150" dirty="0"/>
          </a:p>
        </p:txBody>
      </p:sp>
      <p:sp>
        <p:nvSpPr>
          <p:cNvPr id="5" name="Text 3"/>
          <p:cNvSpPr/>
          <p:nvPr/>
        </p:nvSpPr>
        <p:spPr>
          <a:xfrm>
            <a:off x="1126093" y="2700457"/>
            <a:ext cx="5803702"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heart of the rain alarm, responsible for generating the timing signal.</a:t>
            </a:r>
            <a:endParaRPr lang="en-US" sz="1900" dirty="0"/>
          </a:p>
        </p:txBody>
      </p:sp>
      <p:sp>
        <p:nvSpPr>
          <p:cNvPr id="6" name="Shape 4"/>
          <p:cNvSpPr/>
          <p:nvPr/>
        </p:nvSpPr>
        <p:spPr>
          <a:xfrm>
            <a:off x="7438668" y="1947386"/>
            <a:ext cx="6327815" cy="1805226"/>
          </a:xfrm>
          <a:prstGeom prst="roundRect">
            <a:avLst>
              <a:gd name="adj" fmla="val 5744"/>
            </a:avLst>
          </a:prstGeom>
          <a:solidFill>
            <a:srgbClr val="542C49"/>
          </a:solidFill>
          <a:ln w="15240">
            <a:solidFill>
              <a:srgbClr val="6D4562"/>
            </a:solidFill>
            <a:prstDash val="solid"/>
          </a:ln>
        </p:spPr>
      </p:sp>
      <p:sp>
        <p:nvSpPr>
          <p:cNvPr id="7" name="Text 5"/>
          <p:cNvSpPr/>
          <p:nvPr/>
        </p:nvSpPr>
        <p:spPr>
          <a:xfrm>
            <a:off x="7700724" y="220944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Resistors</a:t>
            </a:r>
            <a:endParaRPr lang="en-US" sz="2150" dirty="0"/>
          </a:p>
        </p:txBody>
      </p:sp>
      <p:sp>
        <p:nvSpPr>
          <p:cNvPr id="8" name="Text 6"/>
          <p:cNvSpPr/>
          <p:nvPr/>
        </p:nvSpPr>
        <p:spPr>
          <a:xfrm>
            <a:off x="7700724" y="2700457"/>
            <a:ext cx="5803702"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Used to control the current flow and time constants in the circuit.</a:t>
            </a:r>
            <a:endParaRPr lang="en-US" sz="1900" dirty="0"/>
          </a:p>
        </p:txBody>
      </p:sp>
      <p:sp>
        <p:nvSpPr>
          <p:cNvPr id="9" name="Shape 7"/>
          <p:cNvSpPr/>
          <p:nvPr/>
        </p:nvSpPr>
        <p:spPr>
          <a:xfrm>
            <a:off x="864037" y="3999428"/>
            <a:ext cx="6327815" cy="1805226"/>
          </a:xfrm>
          <a:prstGeom prst="roundRect">
            <a:avLst>
              <a:gd name="adj" fmla="val 5744"/>
            </a:avLst>
          </a:prstGeom>
          <a:solidFill>
            <a:srgbClr val="542C49"/>
          </a:solidFill>
          <a:ln w="15240">
            <a:solidFill>
              <a:srgbClr val="6D4562"/>
            </a:solidFill>
            <a:prstDash val="solid"/>
          </a:ln>
        </p:spPr>
      </p:sp>
      <p:sp>
        <p:nvSpPr>
          <p:cNvPr id="10" name="Text 8"/>
          <p:cNvSpPr/>
          <p:nvPr/>
        </p:nvSpPr>
        <p:spPr>
          <a:xfrm>
            <a:off x="1126093" y="4261485"/>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Capacitors</a:t>
            </a:r>
            <a:endParaRPr lang="en-US" sz="2150" dirty="0"/>
          </a:p>
        </p:txBody>
      </p:sp>
      <p:sp>
        <p:nvSpPr>
          <p:cNvPr id="11" name="Text 9"/>
          <p:cNvSpPr/>
          <p:nvPr/>
        </p:nvSpPr>
        <p:spPr>
          <a:xfrm>
            <a:off x="1126093" y="4752499"/>
            <a:ext cx="5803702"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Store electrical energy and help filter out unwanted noise in the signal.</a:t>
            </a:r>
            <a:endParaRPr lang="en-US" sz="1900" dirty="0"/>
          </a:p>
        </p:txBody>
      </p:sp>
      <p:sp>
        <p:nvSpPr>
          <p:cNvPr id="12" name="Shape 10"/>
          <p:cNvSpPr/>
          <p:nvPr/>
        </p:nvSpPr>
        <p:spPr>
          <a:xfrm>
            <a:off x="7438668" y="3999428"/>
            <a:ext cx="6327815" cy="1805226"/>
          </a:xfrm>
          <a:prstGeom prst="roundRect">
            <a:avLst>
              <a:gd name="adj" fmla="val 5744"/>
            </a:avLst>
          </a:prstGeom>
          <a:solidFill>
            <a:srgbClr val="542C49"/>
          </a:solidFill>
          <a:ln w="15240">
            <a:solidFill>
              <a:srgbClr val="6D4562"/>
            </a:solidFill>
            <a:prstDash val="solid"/>
          </a:ln>
        </p:spPr>
      </p:sp>
      <p:sp>
        <p:nvSpPr>
          <p:cNvPr id="13" name="Text 11"/>
          <p:cNvSpPr/>
          <p:nvPr/>
        </p:nvSpPr>
        <p:spPr>
          <a:xfrm>
            <a:off x="7700724" y="4261485"/>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Transistor</a:t>
            </a:r>
            <a:endParaRPr lang="en-US" sz="2150" dirty="0"/>
          </a:p>
        </p:txBody>
      </p:sp>
      <p:sp>
        <p:nvSpPr>
          <p:cNvPr id="14" name="Text 12"/>
          <p:cNvSpPr/>
          <p:nvPr/>
        </p:nvSpPr>
        <p:spPr>
          <a:xfrm>
            <a:off x="7700724" y="4752499"/>
            <a:ext cx="5803702"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Acts as a switch to amplify the signal from the timer and drive the speaker.</a:t>
            </a:r>
            <a:endParaRPr lang="en-US" sz="1900" dirty="0"/>
          </a:p>
        </p:txBody>
      </p:sp>
      <p:sp>
        <p:nvSpPr>
          <p:cNvPr id="15" name="Shape 13"/>
          <p:cNvSpPr/>
          <p:nvPr/>
        </p:nvSpPr>
        <p:spPr>
          <a:xfrm>
            <a:off x="864037" y="6051471"/>
            <a:ext cx="6327815" cy="1410176"/>
          </a:xfrm>
          <a:prstGeom prst="roundRect">
            <a:avLst>
              <a:gd name="adj" fmla="val 7353"/>
            </a:avLst>
          </a:prstGeom>
          <a:solidFill>
            <a:srgbClr val="542C49"/>
          </a:solidFill>
          <a:ln w="15240">
            <a:solidFill>
              <a:srgbClr val="6D4562"/>
            </a:solidFill>
            <a:prstDash val="solid"/>
          </a:ln>
        </p:spPr>
      </p:sp>
      <p:sp>
        <p:nvSpPr>
          <p:cNvPr id="16" name="Text 14"/>
          <p:cNvSpPr/>
          <p:nvPr/>
        </p:nvSpPr>
        <p:spPr>
          <a:xfrm>
            <a:off x="1126093" y="6313527"/>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Buzzer</a:t>
            </a:r>
            <a:endParaRPr lang="en-US" sz="2150" dirty="0"/>
          </a:p>
        </p:txBody>
      </p:sp>
      <p:sp>
        <p:nvSpPr>
          <p:cNvPr id="17" name="Text 15"/>
          <p:cNvSpPr/>
          <p:nvPr/>
        </p:nvSpPr>
        <p:spPr>
          <a:xfrm>
            <a:off x="1126093" y="6804541"/>
            <a:ext cx="5803702"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Produces the audible alarm signal.</a:t>
            </a:r>
            <a:endParaRPr lang="en-US" sz="1900" dirty="0"/>
          </a:p>
        </p:txBody>
      </p:sp>
      <p:sp>
        <p:nvSpPr>
          <p:cNvPr id="18" name="Shape 16"/>
          <p:cNvSpPr/>
          <p:nvPr/>
        </p:nvSpPr>
        <p:spPr>
          <a:xfrm>
            <a:off x="7438668" y="6051471"/>
            <a:ext cx="6327815" cy="1410176"/>
          </a:xfrm>
          <a:prstGeom prst="roundRect">
            <a:avLst>
              <a:gd name="adj" fmla="val 7353"/>
            </a:avLst>
          </a:prstGeom>
          <a:solidFill>
            <a:srgbClr val="542C49"/>
          </a:solidFill>
          <a:ln w="15240">
            <a:solidFill>
              <a:srgbClr val="6D4562"/>
            </a:solidFill>
            <a:prstDash val="solid"/>
          </a:ln>
        </p:spPr>
      </p:sp>
      <p:sp>
        <p:nvSpPr>
          <p:cNvPr id="19" name="Text 17"/>
          <p:cNvSpPr/>
          <p:nvPr/>
        </p:nvSpPr>
        <p:spPr>
          <a:xfrm>
            <a:off x="7700724" y="6313527"/>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Rain Sensor</a:t>
            </a:r>
            <a:endParaRPr lang="en-US" sz="2150" dirty="0"/>
          </a:p>
        </p:txBody>
      </p:sp>
      <p:sp>
        <p:nvSpPr>
          <p:cNvPr id="20" name="Text 18"/>
          <p:cNvSpPr/>
          <p:nvPr/>
        </p:nvSpPr>
        <p:spPr>
          <a:xfrm>
            <a:off x="7700724" y="6804541"/>
            <a:ext cx="5803702" cy="395049"/>
          </a:xfrm>
          <a:prstGeom prst="rect">
            <a:avLst/>
          </a:prstGeom>
          <a:noFill/>
          <a:ln/>
        </p:spPr>
        <p:txBody>
          <a:bodyPr wrap="non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Detects rainfall and triggers the timer circuit.</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2489" y="679728"/>
            <a:ext cx="5476161" cy="684371"/>
          </a:xfrm>
          <a:prstGeom prst="rect">
            <a:avLst/>
          </a:prstGeom>
          <a:noFill/>
          <a:ln/>
        </p:spPr>
        <p:txBody>
          <a:bodyPr wrap="none" lIns="0" tIns="0" rIns="0" bIns="0" rtlCol="0" anchor="t"/>
          <a:lstStyle/>
          <a:p>
            <a:pPr marL="0" indent="0">
              <a:lnSpc>
                <a:spcPts val="5350"/>
              </a:lnSpc>
              <a:buNone/>
            </a:pPr>
            <a:r>
              <a:rPr lang="en-US" sz="4300" dirty="0">
                <a:solidFill>
                  <a:srgbClr val="C6BFEE"/>
                </a:solidFill>
                <a:latin typeface="Prompt Medium" pitchFamily="34" charset="0"/>
                <a:ea typeface="Prompt Medium" pitchFamily="34" charset="-122"/>
                <a:cs typeface="Prompt Medium" pitchFamily="34" charset="-120"/>
              </a:rPr>
              <a:t>Block Diagram</a:t>
            </a:r>
            <a:endParaRPr lang="en-US" sz="4300" dirty="0"/>
          </a:p>
        </p:txBody>
      </p:sp>
      <p:pic>
        <p:nvPicPr>
          <p:cNvPr id="3" name="Image 0" descr="preencoded.png"/>
          <p:cNvPicPr>
            <a:picLocks noChangeAspect="1"/>
          </p:cNvPicPr>
          <p:nvPr/>
        </p:nvPicPr>
        <p:blipFill>
          <a:blip r:embed="rId3"/>
          <a:stretch>
            <a:fillRect/>
          </a:stretch>
        </p:blipFill>
        <p:spPr>
          <a:xfrm>
            <a:off x="3290292" y="1856899"/>
            <a:ext cx="1596985" cy="1377077"/>
          </a:xfrm>
          <a:prstGeom prst="rect">
            <a:avLst/>
          </a:prstGeom>
        </p:spPr>
      </p:pic>
      <p:sp>
        <p:nvSpPr>
          <p:cNvPr id="4" name="Text 1"/>
          <p:cNvSpPr/>
          <p:nvPr/>
        </p:nvSpPr>
        <p:spPr>
          <a:xfrm>
            <a:off x="4031099" y="2468523"/>
            <a:ext cx="115253" cy="492800"/>
          </a:xfrm>
          <a:prstGeom prst="rect">
            <a:avLst/>
          </a:prstGeom>
          <a:noFill/>
          <a:ln/>
        </p:spPr>
        <p:txBody>
          <a:bodyPr wrap="none" lIns="0" tIns="0" rIns="0" bIns="0" rtlCol="0" anchor="t"/>
          <a:lstStyle/>
          <a:p>
            <a:pPr marL="0" indent="0" algn="ctr">
              <a:lnSpc>
                <a:spcPts val="3850"/>
              </a:lnSpc>
              <a:buNone/>
            </a:pPr>
            <a:r>
              <a:rPr lang="en-US" sz="2400" dirty="0">
                <a:solidFill>
                  <a:srgbClr val="DAD8E9"/>
                </a:solidFill>
                <a:latin typeface="Prompt Medium" pitchFamily="34" charset="0"/>
                <a:ea typeface="Prompt Medium" pitchFamily="34" charset="-122"/>
                <a:cs typeface="Prompt Medium" pitchFamily="34" charset="-120"/>
              </a:rPr>
              <a:t>1</a:t>
            </a:r>
            <a:endParaRPr lang="en-US" sz="2400" dirty="0"/>
          </a:p>
        </p:txBody>
      </p:sp>
      <p:sp>
        <p:nvSpPr>
          <p:cNvPr id="5" name="Text 2"/>
          <p:cNvSpPr/>
          <p:nvPr/>
        </p:nvSpPr>
        <p:spPr>
          <a:xfrm>
            <a:off x="5133618" y="2103239"/>
            <a:ext cx="1566624" cy="342305"/>
          </a:xfrm>
          <a:prstGeom prst="rect">
            <a:avLst/>
          </a:prstGeom>
          <a:noFill/>
          <a:ln/>
        </p:spPr>
        <p:txBody>
          <a:bodyPr wrap="none" lIns="0" tIns="0" rIns="0" bIns="0" rtlCol="0" anchor="t"/>
          <a:lstStyle/>
          <a:p>
            <a:pPr marL="0" indent="0" algn="l">
              <a:lnSpc>
                <a:spcPts val="2650"/>
              </a:lnSpc>
              <a:buNone/>
            </a:pPr>
            <a:r>
              <a:rPr lang="en-US" sz="2150" dirty="0">
                <a:solidFill>
                  <a:srgbClr val="DAD8E9"/>
                </a:solidFill>
                <a:latin typeface="Prompt Medium" pitchFamily="34" charset="0"/>
                <a:ea typeface="Prompt Medium" pitchFamily="34" charset="-122"/>
                <a:cs typeface="Prompt Medium" pitchFamily="34" charset="-120"/>
              </a:rPr>
              <a:t>Rain Sensor</a:t>
            </a:r>
            <a:endParaRPr lang="en-US" sz="2150" dirty="0"/>
          </a:p>
        </p:txBody>
      </p:sp>
      <p:sp>
        <p:nvSpPr>
          <p:cNvPr id="6" name="Text 3"/>
          <p:cNvSpPr/>
          <p:nvPr/>
        </p:nvSpPr>
        <p:spPr>
          <a:xfrm>
            <a:off x="5133618" y="2593300"/>
            <a:ext cx="1566624" cy="394335"/>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Detects rainfall.</a:t>
            </a:r>
            <a:endParaRPr lang="en-US" sz="1900" dirty="0"/>
          </a:p>
        </p:txBody>
      </p:sp>
      <p:sp>
        <p:nvSpPr>
          <p:cNvPr id="7" name="Shape 4"/>
          <p:cNvSpPr/>
          <p:nvPr/>
        </p:nvSpPr>
        <p:spPr>
          <a:xfrm>
            <a:off x="4948833" y="3249454"/>
            <a:ext cx="8757523" cy="15240"/>
          </a:xfrm>
          <a:prstGeom prst="roundRect">
            <a:avLst>
              <a:gd name="adj" fmla="val 679140"/>
            </a:avLst>
          </a:prstGeom>
          <a:solidFill>
            <a:srgbClr val="6D4562"/>
          </a:solidFill>
          <a:ln/>
        </p:spPr>
      </p:sp>
      <p:pic>
        <p:nvPicPr>
          <p:cNvPr id="8" name="Image 1" descr="preencoded.png"/>
          <p:cNvPicPr>
            <a:picLocks noChangeAspect="1"/>
          </p:cNvPicPr>
          <p:nvPr/>
        </p:nvPicPr>
        <p:blipFill>
          <a:blip r:embed="rId4"/>
          <a:stretch>
            <a:fillRect/>
          </a:stretch>
        </p:blipFill>
        <p:spPr>
          <a:xfrm>
            <a:off x="2491740" y="3295531"/>
            <a:ext cx="3194090" cy="1377077"/>
          </a:xfrm>
          <a:prstGeom prst="rect">
            <a:avLst/>
          </a:prstGeom>
        </p:spPr>
      </p:pic>
      <p:sp>
        <p:nvSpPr>
          <p:cNvPr id="9" name="Text 5"/>
          <p:cNvSpPr/>
          <p:nvPr/>
        </p:nvSpPr>
        <p:spPr>
          <a:xfrm>
            <a:off x="3998714" y="3737610"/>
            <a:ext cx="180142" cy="492800"/>
          </a:xfrm>
          <a:prstGeom prst="rect">
            <a:avLst/>
          </a:prstGeom>
          <a:noFill/>
          <a:ln/>
        </p:spPr>
        <p:txBody>
          <a:bodyPr wrap="none" lIns="0" tIns="0" rIns="0" bIns="0" rtlCol="0" anchor="t"/>
          <a:lstStyle/>
          <a:p>
            <a:pPr marL="0" indent="0" algn="ctr">
              <a:lnSpc>
                <a:spcPts val="3850"/>
              </a:lnSpc>
              <a:buNone/>
            </a:pPr>
            <a:r>
              <a:rPr lang="en-US" sz="2400" dirty="0">
                <a:solidFill>
                  <a:srgbClr val="DAD8E9"/>
                </a:solidFill>
                <a:latin typeface="Prompt Medium" pitchFamily="34" charset="0"/>
                <a:ea typeface="Prompt Medium" pitchFamily="34" charset="-122"/>
                <a:cs typeface="Prompt Medium" pitchFamily="34" charset="-120"/>
              </a:rPr>
              <a:t>2</a:t>
            </a:r>
            <a:endParaRPr lang="en-US" sz="2400" dirty="0"/>
          </a:p>
        </p:txBody>
      </p:sp>
      <p:sp>
        <p:nvSpPr>
          <p:cNvPr id="10" name="Text 6"/>
          <p:cNvSpPr/>
          <p:nvPr/>
        </p:nvSpPr>
        <p:spPr>
          <a:xfrm>
            <a:off x="5932170" y="3541871"/>
            <a:ext cx="2428756" cy="342305"/>
          </a:xfrm>
          <a:prstGeom prst="rect">
            <a:avLst/>
          </a:prstGeom>
          <a:noFill/>
          <a:ln/>
        </p:spPr>
        <p:txBody>
          <a:bodyPr wrap="none" lIns="0" tIns="0" rIns="0" bIns="0" rtlCol="0" anchor="t"/>
          <a:lstStyle/>
          <a:p>
            <a:pPr marL="0" indent="0" algn="l">
              <a:lnSpc>
                <a:spcPts val="2650"/>
              </a:lnSpc>
              <a:buNone/>
            </a:pPr>
            <a:r>
              <a:rPr lang="en-US" sz="2150" dirty="0">
                <a:solidFill>
                  <a:srgbClr val="DAD8E9"/>
                </a:solidFill>
                <a:latin typeface="Prompt Medium" pitchFamily="34" charset="0"/>
                <a:ea typeface="Prompt Medium" pitchFamily="34" charset="-122"/>
                <a:cs typeface="Prompt Medium" pitchFamily="34" charset="-120"/>
              </a:rPr>
              <a:t>555 Timer</a:t>
            </a:r>
            <a:endParaRPr lang="en-US" sz="2150" dirty="0"/>
          </a:p>
        </p:txBody>
      </p:sp>
      <p:sp>
        <p:nvSpPr>
          <p:cNvPr id="11" name="Text 7"/>
          <p:cNvSpPr/>
          <p:nvPr/>
        </p:nvSpPr>
        <p:spPr>
          <a:xfrm>
            <a:off x="5932170" y="4031933"/>
            <a:ext cx="2428756" cy="394335"/>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Generates timing signal.</a:t>
            </a:r>
            <a:endParaRPr lang="en-US" sz="1900" dirty="0"/>
          </a:p>
        </p:txBody>
      </p:sp>
      <p:sp>
        <p:nvSpPr>
          <p:cNvPr id="12" name="Shape 8"/>
          <p:cNvSpPr/>
          <p:nvPr/>
        </p:nvSpPr>
        <p:spPr>
          <a:xfrm>
            <a:off x="5747385" y="4688086"/>
            <a:ext cx="7958971" cy="15240"/>
          </a:xfrm>
          <a:prstGeom prst="roundRect">
            <a:avLst>
              <a:gd name="adj" fmla="val 679140"/>
            </a:avLst>
          </a:prstGeom>
          <a:solidFill>
            <a:srgbClr val="6D4562"/>
          </a:solidFill>
          <a:ln/>
        </p:spPr>
      </p:sp>
      <p:pic>
        <p:nvPicPr>
          <p:cNvPr id="13" name="Image 2" descr="preencoded.png"/>
          <p:cNvPicPr>
            <a:picLocks noChangeAspect="1"/>
          </p:cNvPicPr>
          <p:nvPr/>
        </p:nvPicPr>
        <p:blipFill>
          <a:blip r:embed="rId5"/>
          <a:stretch>
            <a:fillRect/>
          </a:stretch>
        </p:blipFill>
        <p:spPr>
          <a:xfrm>
            <a:off x="1693188" y="4734163"/>
            <a:ext cx="4791075" cy="1377077"/>
          </a:xfrm>
          <a:prstGeom prst="rect">
            <a:avLst/>
          </a:prstGeom>
        </p:spPr>
      </p:pic>
      <p:sp>
        <p:nvSpPr>
          <p:cNvPr id="14" name="Text 9"/>
          <p:cNvSpPr/>
          <p:nvPr/>
        </p:nvSpPr>
        <p:spPr>
          <a:xfrm>
            <a:off x="3999428" y="5176242"/>
            <a:ext cx="178594" cy="492800"/>
          </a:xfrm>
          <a:prstGeom prst="rect">
            <a:avLst/>
          </a:prstGeom>
          <a:noFill/>
          <a:ln/>
        </p:spPr>
        <p:txBody>
          <a:bodyPr wrap="none" lIns="0" tIns="0" rIns="0" bIns="0" rtlCol="0" anchor="t"/>
          <a:lstStyle/>
          <a:p>
            <a:pPr marL="0" indent="0" algn="ctr">
              <a:lnSpc>
                <a:spcPts val="3850"/>
              </a:lnSpc>
              <a:buNone/>
            </a:pPr>
            <a:r>
              <a:rPr lang="en-US" sz="2400" dirty="0">
                <a:solidFill>
                  <a:srgbClr val="DAD8E9"/>
                </a:solidFill>
                <a:latin typeface="Prompt Medium" pitchFamily="34" charset="0"/>
                <a:ea typeface="Prompt Medium" pitchFamily="34" charset="-122"/>
                <a:cs typeface="Prompt Medium" pitchFamily="34" charset="-120"/>
              </a:rPr>
              <a:t>3</a:t>
            </a:r>
            <a:endParaRPr lang="en-US" sz="2400" dirty="0"/>
          </a:p>
        </p:txBody>
      </p:sp>
      <p:sp>
        <p:nvSpPr>
          <p:cNvPr id="15" name="Text 10"/>
          <p:cNvSpPr/>
          <p:nvPr/>
        </p:nvSpPr>
        <p:spPr>
          <a:xfrm>
            <a:off x="6730603" y="4980503"/>
            <a:ext cx="2016800" cy="342305"/>
          </a:xfrm>
          <a:prstGeom prst="rect">
            <a:avLst/>
          </a:prstGeom>
          <a:noFill/>
          <a:ln/>
        </p:spPr>
        <p:txBody>
          <a:bodyPr wrap="none" lIns="0" tIns="0" rIns="0" bIns="0" rtlCol="0" anchor="t"/>
          <a:lstStyle/>
          <a:p>
            <a:pPr marL="0" indent="0" algn="l">
              <a:lnSpc>
                <a:spcPts val="2650"/>
              </a:lnSpc>
              <a:buNone/>
            </a:pPr>
            <a:r>
              <a:rPr lang="en-US" sz="2150" dirty="0">
                <a:solidFill>
                  <a:srgbClr val="DAD8E9"/>
                </a:solidFill>
                <a:latin typeface="Prompt Medium" pitchFamily="34" charset="0"/>
                <a:ea typeface="Prompt Medium" pitchFamily="34" charset="-122"/>
                <a:cs typeface="Prompt Medium" pitchFamily="34" charset="-120"/>
              </a:rPr>
              <a:t>Transistor</a:t>
            </a:r>
            <a:endParaRPr lang="en-US" sz="2150" dirty="0"/>
          </a:p>
        </p:txBody>
      </p:sp>
      <p:sp>
        <p:nvSpPr>
          <p:cNvPr id="16" name="Text 11"/>
          <p:cNvSpPr/>
          <p:nvPr/>
        </p:nvSpPr>
        <p:spPr>
          <a:xfrm>
            <a:off x="6730603" y="5470565"/>
            <a:ext cx="2016800" cy="394335"/>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Amplifies the signal.</a:t>
            </a:r>
            <a:endParaRPr lang="en-US" sz="1900" dirty="0"/>
          </a:p>
        </p:txBody>
      </p:sp>
      <p:sp>
        <p:nvSpPr>
          <p:cNvPr id="17" name="Shape 12"/>
          <p:cNvSpPr/>
          <p:nvPr/>
        </p:nvSpPr>
        <p:spPr>
          <a:xfrm>
            <a:off x="6545818" y="6126718"/>
            <a:ext cx="7160538" cy="15240"/>
          </a:xfrm>
          <a:prstGeom prst="roundRect">
            <a:avLst>
              <a:gd name="adj" fmla="val 679140"/>
            </a:avLst>
          </a:prstGeom>
          <a:solidFill>
            <a:srgbClr val="6D4562"/>
          </a:solidFill>
          <a:ln/>
        </p:spPr>
      </p:sp>
      <p:pic>
        <p:nvPicPr>
          <p:cNvPr id="18" name="Image 3" descr="preencoded.png"/>
          <p:cNvPicPr>
            <a:picLocks noChangeAspect="1"/>
          </p:cNvPicPr>
          <p:nvPr/>
        </p:nvPicPr>
        <p:blipFill>
          <a:blip r:embed="rId6"/>
          <a:stretch>
            <a:fillRect/>
          </a:stretch>
        </p:blipFill>
        <p:spPr>
          <a:xfrm>
            <a:off x="894636" y="6172795"/>
            <a:ext cx="6388179" cy="1377077"/>
          </a:xfrm>
          <a:prstGeom prst="rect">
            <a:avLst/>
          </a:prstGeom>
        </p:spPr>
      </p:pic>
      <p:sp>
        <p:nvSpPr>
          <p:cNvPr id="19" name="Text 13"/>
          <p:cNvSpPr/>
          <p:nvPr/>
        </p:nvSpPr>
        <p:spPr>
          <a:xfrm>
            <a:off x="3994904" y="6614874"/>
            <a:ext cx="187523" cy="492800"/>
          </a:xfrm>
          <a:prstGeom prst="rect">
            <a:avLst/>
          </a:prstGeom>
          <a:noFill/>
          <a:ln/>
        </p:spPr>
        <p:txBody>
          <a:bodyPr wrap="none" lIns="0" tIns="0" rIns="0" bIns="0" rtlCol="0" anchor="t"/>
          <a:lstStyle/>
          <a:p>
            <a:pPr marL="0" indent="0" algn="ctr">
              <a:lnSpc>
                <a:spcPts val="3850"/>
              </a:lnSpc>
              <a:buNone/>
            </a:pPr>
            <a:r>
              <a:rPr lang="en-US" sz="2400" dirty="0">
                <a:solidFill>
                  <a:srgbClr val="DAD8E9"/>
                </a:solidFill>
                <a:latin typeface="Prompt Medium" pitchFamily="34" charset="0"/>
                <a:ea typeface="Prompt Medium" pitchFamily="34" charset="-122"/>
                <a:cs typeface="Prompt Medium" pitchFamily="34" charset="-120"/>
              </a:rPr>
              <a:t>4</a:t>
            </a:r>
            <a:endParaRPr lang="en-US" sz="2400" dirty="0"/>
          </a:p>
        </p:txBody>
      </p:sp>
      <p:sp>
        <p:nvSpPr>
          <p:cNvPr id="20" name="Text 14"/>
          <p:cNvSpPr/>
          <p:nvPr/>
        </p:nvSpPr>
        <p:spPr>
          <a:xfrm>
            <a:off x="7529155" y="6419136"/>
            <a:ext cx="1983819" cy="342305"/>
          </a:xfrm>
          <a:prstGeom prst="rect">
            <a:avLst/>
          </a:prstGeom>
          <a:noFill/>
          <a:ln/>
        </p:spPr>
        <p:txBody>
          <a:bodyPr wrap="none" lIns="0" tIns="0" rIns="0" bIns="0" rtlCol="0" anchor="t"/>
          <a:lstStyle/>
          <a:p>
            <a:pPr marL="0" indent="0" algn="l">
              <a:lnSpc>
                <a:spcPts val="2650"/>
              </a:lnSpc>
              <a:buNone/>
            </a:pPr>
            <a:r>
              <a:rPr lang="en-US" sz="2150" dirty="0">
                <a:solidFill>
                  <a:srgbClr val="DAD8E9"/>
                </a:solidFill>
                <a:latin typeface="Prompt Medium" pitchFamily="34" charset="0"/>
                <a:ea typeface="Prompt Medium" pitchFamily="34" charset="-122"/>
                <a:cs typeface="Prompt Medium" pitchFamily="34" charset="-120"/>
              </a:rPr>
              <a:t>Buzzer</a:t>
            </a:r>
            <a:endParaRPr lang="en-US" sz="2150" dirty="0"/>
          </a:p>
        </p:txBody>
      </p:sp>
      <p:sp>
        <p:nvSpPr>
          <p:cNvPr id="21" name="Text 15"/>
          <p:cNvSpPr/>
          <p:nvPr/>
        </p:nvSpPr>
        <p:spPr>
          <a:xfrm>
            <a:off x="7529155" y="6909197"/>
            <a:ext cx="1983819" cy="394335"/>
          </a:xfrm>
          <a:prstGeom prst="rect">
            <a:avLst/>
          </a:prstGeom>
          <a:noFill/>
          <a:ln/>
        </p:spPr>
        <p:txBody>
          <a:bodyPr wrap="non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Produces the alarm.</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5772" y="541853"/>
            <a:ext cx="4377333" cy="547211"/>
          </a:xfrm>
          <a:prstGeom prst="rect">
            <a:avLst/>
          </a:prstGeom>
          <a:noFill/>
          <a:ln/>
        </p:spPr>
        <p:txBody>
          <a:bodyPr wrap="none" lIns="0" tIns="0" rIns="0" bIns="0" rtlCol="0" anchor="t"/>
          <a:lstStyle/>
          <a:p>
            <a:pPr marL="0" indent="0">
              <a:lnSpc>
                <a:spcPts val="4300"/>
              </a:lnSpc>
              <a:buNone/>
            </a:pPr>
            <a:r>
              <a:rPr lang="en-US" sz="3400" dirty="0">
                <a:solidFill>
                  <a:srgbClr val="C6BFEE"/>
                </a:solidFill>
                <a:latin typeface="Prompt Medium" pitchFamily="34" charset="0"/>
                <a:ea typeface="Prompt Medium" pitchFamily="34" charset="-122"/>
                <a:cs typeface="Prompt Medium" pitchFamily="34" charset="-120"/>
              </a:rPr>
              <a:t>Circuit Diagram</a:t>
            </a:r>
            <a:endParaRPr lang="en-US" sz="3400" dirty="0"/>
          </a:p>
        </p:txBody>
      </p:sp>
      <p:pic>
        <p:nvPicPr>
          <p:cNvPr id="4" name="Image 1" descr="preencoded.png"/>
          <p:cNvPicPr>
            <a:picLocks noChangeAspect="1"/>
          </p:cNvPicPr>
          <p:nvPr/>
        </p:nvPicPr>
        <p:blipFill>
          <a:blip r:embed="rId4"/>
          <a:stretch>
            <a:fillRect/>
          </a:stretch>
        </p:blipFill>
        <p:spPr>
          <a:xfrm>
            <a:off x="6175772" y="1384459"/>
            <a:ext cx="984885" cy="1575792"/>
          </a:xfrm>
          <a:prstGeom prst="rect">
            <a:avLst/>
          </a:prstGeom>
        </p:spPr>
      </p:pic>
      <p:sp>
        <p:nvSpPr>
          <p:cNvPr id="5" name="Text 1"/>
          <p:cNvSpPr/>
          <p:nvPr/>
        </p:nvSpPr>
        <p:spPr>
          <a:xfrm>
            <a:off x="7456051" y="1581388"/>
            <a:ext cx="2188607" cy="273487"/>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Rain Sensor</a:t>
            </a:r>
            <a:endParaRPr lang="en-US" sz="1700" dirty="0"/>
          </a:p>
        </p:txBody>
      </p:sp>
      <p:sp>
        <p:nvSpPr>
          <p:cNvPr id="6" name="Text 2"/>
          <p:cNvSpPr/>
          <p:nvPr/>
        </p:nvSpPr>
        <p:spPr>
          <a:xfrm>
            <a:off x="7456051" y="1972985"/>
            <a:ext cx="6484977" cy="315039"/>
          </a:xfrm>
          <a:prstGeom prst="rect">
            <a:avLst/>
          </a:prstGeom>
          <a:noFill/>
          <a:ln/>
        </p:spPr>
        <p:txBody>
          <a:bodyPr wrap="non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When rainfall hits the sensor, it completes the circuit.</a:t>
            </a:r>
            <a:endParaRPr lang="en-US" sz="1550" dirty="0"/>
          </a:p>
        </p:txBody>
      </p:sp>
      <p:pic>
        <p:nvPicPr>
          <p:cNvPr id="7" name="Image 2" descr="preencoded.png"/>
          <p:cNvPicPr>
            <a:picLocks noChangeAspect="1"/>
          </p:cNvPicPr>
          <p:nvPr/>
        </p:nvPicPr>
        <p:blipFill>
          <a:blip r:embed="rId5"/>
          <a:stretch>
            <a:fillRect/>
          </a:stretch>
        </p:blipFill>
        <p:spPr>
          <a:xfrm>
            <a:off x="6175772" y="2960251"/>
            <a:ext cx="984885" cy="1575792"/>
          </a:xfrm>
          <a:prstGeom prst="rect">
            <a:avLst/>
          </a:prstGeom>
        </p:spPr>
      </p:pic>
      <p:sp>
        <p:nvSpPr>
          <p:cNvPr id="8" name="Text 3"/>
          <p:cNvSpPr/>
          <p:nvPr/>
        </p:nvSpPr>
        <p:spPr>
          <a:xfrm>
            <a:off x="7456051" y="3157180"/>
            <a:ext cx="2188607" cy="273487"/>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Timer IC</a:t>
            </a:r>
            <a:endParaRPr lang="en-US" sz="1700" dirty="0"/>
          </a:p>
        </p:txBody>
      </p:sp>
      <p:sp>
        <p:nvSpPr>
          <p:cNvPr id="9" name="Text 4"/>
          <p:cNvSpPr/>
          <p:nvPr/>
        </p:nvSpPr>
        <p:spPr>
          <a:xfrm>
            <a:off x="7456051" y="3548777"/>
            <a:ext cx="6484977" cy="315039"/>
          </a:xfrm>
          <a:prstGeom prst="rect">
            <a:avLst/>
          </a:prstGeom>
          <a:noFill/>
          <a:ln/>
        </p:spPr>
        <p:txBody>
          <a:bodyPr wrap="non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The timer generates a pulse when the circuit is completed.</a:t>
            </a:r>
            <a:endParaRPr lang="en-US" sz="1550" dirty="0"/>
          </a:p>
        </p:txBody>
      </p:sp>
      <p:pic>
        <p:nvPicPr>
          <p:cNvPr id="10" name="Image 3" descr="preencoded.png"/>
          <p:cNvPicPr>
            <a:picLocks noChangeAspect="1"/>
          </p:cNvPicPr>
          <p:nvPr/>
        </p:nvPicPr>
        <p:blipFill>
          <a:blip r:embed="rId6"/>
          <a:stretch>
            <a:fillRect/>
          </a:stretch>
        </p:blipFill>
        <p:spPr>
          <a:xfrm>
            <a:off x="6175772" y="4536043"/>
            <a:ext cx="984885" cy="1575792"/>
          </a:xfrm>
          <a:prstGeom prst="rect">
            <a:avLst/>
          </a:prstGeom>
        </p:spPr>
      </p:pic>
      <p:sp>
        <p:nvSpPr>
          <p:cNvPr id="11" name="Text 5"/>
          <p:cNvSpPr/>
          <p:nvPr/>
        </p:nvSpPr>
        <p:spPr>
          <a:xfrm>
            <a:off x="7456051" y="4732973"/>
            <a:ext cx="2188607" cy="273487"/>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Transistor</a:t>
            </a:r>
            <a:endParaRPr lang="en-US" sz="1700" dirty="0"/>
          </a:p>
        </p:txBody>
      </p:sp>
      <p:sp>
        <p:nvSpPr>
          <p:cNvPr id="12" name="Text 6"/>
          <p:cNvSpPr/>
          <p:nvPr/>
        </p:nvSpPr>
        <p:spPr>
          <a:xfrm>
            <a:off x="7456051" y="5124569"/>
            <a:ext cx="6484977" cy="315039"/>
          </a:xfrm>
          <a:prstGeom prst="rect">
            <a:avLst/>
          </a:prstGeom>
          <a:noFill/>
          <a:ln/>
        </p:spPr>
        <p:txBody>
          <a:bodyPr wrap="non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The transistor amplifies the pulse from the timer.</a:t>
            </a:r>
            <a:endParaRPr lang="en-US" sz="1550" dirty="0"/>
          </a:p>
        </p:txBody>
      </p:sp>
      <p:pic>
        <p:nvPicPr>
          <p:cNvPr id="13" name="Image 4" descr="preencoded.png"/>
          <p:cNvPicPr>
            <a:picLocks noChangeAspect="1"/>
          </p:cNvPicPr>
          <p:nvPr/>
        </p:nvPicPr>
        <p:blipFill>
          <a:blip r:embed="rId7"/>
          <a:stretch>
            <a:fillRect/>
          </a:stretch>
        </p:blipFill>
        <p:spPr>
          <a:xfrm>
            <a:off x="6175772" y="6111835"/>
            <a:ext cx="984885" cy="1575792"/>
          </a:xfrm>
          <a:prstGeom prst="rect">
            <a:avLst/>
          </a:prstGeom>
        </p:spPr>
      </p:pic>
      <p:sp>
        <p:nvSpPr>
          <p:cNvPr id="14" name="Text 7"/>
          <p:cNvSpPr/>
          <p:nvPr/>
        </p:nvSpPr>
        <p:spPr>
          <a:xfrm>
            <a:off x="7456051" y="6308765"/>
            <a:ext cx="2188607" cy="273487"/>
          </a:xfrm>
          <a:prstGeom prst="rect">
            <a:avLst/>
          </a:prstGeom>
          <a:noFill/>
          <a:ln/>
        </p:spPr>
        <p:txBody>
          <a:bodyPr wrap="none" lIns="0" tIns="0" rIns="0" bIns="0" rtlCol="0" anchor="t"/>
          <a:lstStyle/>
          <a:p>
            <a:pPr marL="0" indent="0" algn="l">
              <a:lnSpc>
                <a:spcPts val="2150"/>
              </a:lnSpc>
              <a:buNone/>
            </a:pPr>
            <a:r>
              <a:rPr lang="en-US" sz="1700" dirty="0">
                <a:solidFill>
                  <a:srgbClr val="DAD8E9"/>
                </a:solidFill>
                <a:latin typeface="Prompt Medium" pitchFamily="34" charset="0"/>
                <a:ea typeface="Prompt Medium" pitchFamily="34" charset="-122"/>
                <a:cs typeface="Prompt Medium" pitchFamily="34" charset="-120"/>
              </a:rPr>
              <a:t>Buzzer</a:t>
            </a:r>
            <a:endParaRPr lang="en-US" sz="1700" dirty="0"/>
          </a:p>
        </p:txBody>
      </p:sp>
      <p:sp>
        <p:nvSpPr>
          <p:cNvPr id="15" name="Text 8"/>
          <p:cNvSpPr/>
          <p:nvPr/>
        </p:nvSpPr>
        <p:spPr>
          <a:xfrm>
            <a:off x="7456051" y="6700361"/>
            <a:ext cx="6484977" cy="315039"/>
          </a:xfrm>
          <a:prstGeom prst="rect">
            <a:avLst/>
          </a:prstGeom>
          <a:noFill/>
          <a:ln/>
        </p:spPr>
        <p:txBody>
          <a:bodyPr wrap="none" lIns="0" tIns="0" rIns="0" bIns="0" rtlCol="0" anchor="t"/>
          <a:lstStyle/>
          <a:p>
            <a:pPr marL="0" indent="0" algn="l">
              <a:lnSpc>
                <a:spcPts val="2450"/>
              </a:lnSpc>
              <a:buNone/>
            </a:pPr>
            <a:r>
              <a:rPr lang="en-US" sz="1550" dirty="0">
                <a:solidFill>
                  <a:srgbClr val="DAD8E9"/>
                </a:solidFill>
                <a:latin typeface="Mukta Light" pitchFamily="34" charset="0"/>
                <a:ea typeface="Mukta Light" pitchFamily="34" charset="-122"/>
                <a:cs typeface="Mukta Light" pitchFamily="34" charset="-120"/>
              </a:rPr>
              <a:t>The amplified signal from the transistor drives the speaker.</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071324"/>
            <a:ext cx="6007179"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Uses and Applications</a:t>
            </a:r>
            <a:endParaRPr lang="en-US" sz="4300" dirty="0"/>
          </a:p>
        </p:txBody>
      </p:sp>
      <p:pic>
        <p:nvPicPr>
          <p:cNvPr id="4" name="Image 1" descr="preencoded.png"/>
          <p:cNvPicPr>
            <a:picLocks noChangeAspect="1"/>
          </p:cNvPicPr>
          <p:nvPr/>
        </p:nvPicPr>
        <p:blipFill>
          <a:blip r:embed="rId4"/>
          <a:stretch>
            <a:fillRect/>
          </a:stretch>
        </p:blipFill>
        <p:spPr>
          <a:xfrm>
            <a:off x="864037" y="2127409"/>
            <a:ext cx="617220" cy="617220"/>
          </a:xfrm>
          <a:prstGeom prst="rect">
            <a:avLst/>
          </a:prstGeom>
        </p:spPr>
      </p:pic>
      <p:sp>
        <p:nvSpPr>
          <p:cNvPr id="5" name="Text 1"/>
          <p:cNvSpPr/>
          <p:nvPr/>
        </p:nvSpPr>
        <p:spPr>
          <a:xfrm>
            <a:off x="864037" y="2991445"/>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Agriculture</a:t>
            </a:r>
            <a:endParaRPr lang="en-US" sz="2150" dirty="0"/>
          </a:p>
        </p:txBody>
      </p:sp>
      <p:sp>
        <p:nvSpPr>
          <p:cNvPr id="6" name="Text 2"/>
          <p:cNvSpPr/>
          <p:nvPr/>
        </p:nvSpPr>
        <p:spPr>
          <a:xfrm>
            <a:off x="864037" y="3482459"/>
            <a:ext cx="3522821"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Alerts farmers about rainfall for timely irrigation or harvesting.</a:t>
            </a:r>
            <a:endParaRPr lang="en-US" sz="1900" dirty="0"/>
          </a:p>
        </p:txBody>
      </p:sp>
      <p:pic>
        <p:nvPicPr>
          <p:cNvPr id="7" name="Image 2" descr="preencoded.png"/>
          <p:cNvPicPr>
            <a:picLocks noChangeAspect="1"/>
          </p:cNvPicPr>
          <p:nvPr/>
        </p:nvPicPr>
        <p:blipFill>
          <a:blip r:embed="rId5"/>
          <a:stretch>
            <a:fillRect/>
          </a:stretch>
        </p:blipFill>
        <p:spPr>
          <a:xfrm>
            <a:off x="4757142" y="2127409"/>
            <a:ext cx="617220" cy="617220"/>
          </a:xfrm>
          <a:prstGeom prst="rect">
            <a:avLst/>
          </a:prstGeom>
        </p:spPr>
      </p:pic>
      <p:sp>
        <p:nvSpPr>
          <p:cNvPr id="8" name="Text 3"/>
          <p:cNvSpPr/>
          <p:nvPr/>
        </p:nvSpPr>
        <p:spPr>
          <a:xfrm>
            <a:off x="4757142" y="2991445"/>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Vehicle Protection</a:t>
            </a:r>
            <a:endParaRPr lang="en-US" sz="2150" dirty="0"/>
          </a:p>
        </p:txBody>
      </p:sp>
      <p:sp>
        <p:nvSpPr>
          <p:cNvPr id="9" name="Text 4"/>
          <p:cNvSpPr/>
          <p:nvPr/>
        </p:nvSpPr>
        <p:spPr>
          <a:xfrm>
            <a:off x="4757142" y="3482459"/>
            <a:ext cx="3522821"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Notifies car owners about rainfall to protect their vehicles.</a:t>
            </a:r>
            <a:endParaRPr lang="en-US" sz="1900" dirty="0"/>
          </a:p>
        </p:txBody>
      </p:sp>
      <p:pic>
        <p:nvPicPr>
          <p:cNvPr id="10" name="Image 3" descr="preencoded.png"/>
          <p:cNvPicPr>
            <a:picLocks noChangeAspect="1"/>
          </p:cNvPicPr>
          <p:nvPr/>
        </p:nvPicPr>
        <p:blipFill>
          <a:blip r:embed="rId6"/>
          <a:stretch>
            <a:fillRect/>
          </a:stretch>
        </p:blipFill>
        <p:spPr>
          <a:xfrm>
            <a:off x="864037" y="5013127"/>
            <a:ext cx="617220" cy="617220"/>
          </a:xfrm>
          <a:prstGeom prst="rect">
            <a:avLst/>
          </a:prstGeom>
        </p:spPr>
      </p:pic>
      <p:sp>
        <p:nvSpPr>
          <p:cNvPr id="11" name="Text 5"/>
          <p:cNvSpPr/>
          <p:nvPr/>
        </p:nvSpPr>
        <p:spPr>
          <a:xfrm>
            <a:off x="864037" y="5877163"/>
            <a:ext cx="2806898"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Automated Irrigation</a:t>
            </a:r>
            <a:endParaRPr lang="en-US" sz="2150" dirty="0"/>
          </a:p>
        </p:txBody>
      </p:sp>
      <p:sp>
        <p:nvSpPr>
          <p:cNvPr id="12" name="Text 6"/>
          <p:cNvSpPr/>
          <p:nvPr/>
        </p:nvSpPr>
        <p:spPr>
          <a:xfrm>
            <a:off x="864037" y="6368177"/>
            <a:ext cx="3522821"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Triggers automatic irrigation systems when rainfall occurs.</a:t>
            </a:r>
            <a:endParaRPr lang="en-US" sz="1900" dirty="0"/>
          </a:p>
        </p:txBody>
      </p:sp>
      <p:pic>
        <p:nvPicPr>
          <p:cNvPr id="13" name="Image 4" descr="preencoded.png"/>
          <p:cNvPicPr>
            <a:picLocks noChangeAspect="1"/>
          </p:cNvPicPr>
          <p:nvPr/>
        </p:nvPicPr>
        <p:blipFill>
          <a:blip r:embed="rId7"/>
          <a:stretch>
            <a:fillRect/>
          </a:stretch>
        </p:blipFill>
        <p:spPr>
          <a:xfrm>
            <a:off x="4757142" y="5013127"/>
            <a:ext cx="617220" cy="617220"/>
          </a:xfrm>
          <a:prstGeom prst="rect">
            <a:avLst/>
          </a:prstGeom>
        </p:spPr>
      </p:pic>
      <p:sp>
        <p:nvSpPr>
          <p:cNvPr id="14" name="Text 7"/>
          <p:cNvSpPr/>
          <p:nvPr/>
        </p:nvSpPr>
        <p:spPr>
          <a:xfrm>
            <a:off x="4757142" y="5877163"/>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Weather Monitoring</a:t>
            </a:r>
            <a:endParaRPr lang="en-US" sz="2150" dirty="0"/>
          </a:p>
        </p:txBody>
      </p:sp>
      <p:sp>
        <p:nvSpPr>
          <p:cNvPr id="15" name="Text 8"/>
          <p:cNvSpPr/>
          <p:nvPr/>
        </p:nvSpPr>
        <p:spPr>
          <a:xfrm>
            <a:off x="4757142" y="6368177"/>
            <a:ext cx="3522821"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Part of a weather station for accurate rainfall data collection.</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464832"/>
            <a:ext cx="7103864"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Simulation and Fabrication</a:t>
            </a:r>
            <a:endParaRPr lang="en-US" sz="4300" dirty="0"/>
          </a:p>
        </p:txBody>
      </p:sp>
      <p:sp>
        <p:nvSpPr>
          <p:cNvPr id="3" name="Text 1"/>
          <p:cNvSpPr/>
          <p:nvPr/>
        </p:nvSpPr>
        <p:spPr>
          <a:xfrm>
            <a:off x="864037" y="376773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Circuit Simulation</a:t>
            </a:r>
            <a:endParaRPr lang="en-US" sz="2150" dirty="0"/>
          </a:p>
        </p:txBody>
      </p:sp>
      <p:sp>
        <p:nvSpPr>
          <p:cNvPr id="4" name="Text 2"/>
          <p:cNvSpPr/>
          <p:nvPr/>
        </p:nvSpPr>
        <p:spPr>
          <a:xfrm>
            <a:off x="864037" y="4357449"/>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Simulating the circuit using software like Multisim or Proteus allows for testing and optimization before fabrication.</a:t>
            </a:r>
            <a:endParaRPr lang="en-US" sz="1900" dirty="0"/>
          </a:p>
        </p:txBody>
      </p:sp>
      <p:sp>
        <p:nvSpPr>
          <p:cNvPr id="5" name="Text 3"/>
          <p:cNvSpPr/>
          <p:nvPr/>
        </p:nvSpPr>
        <p:spPr>
          <a:xfrm>
            <a:off x="7623929" y="376773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Fabrication</a:t>
            </a:r>
            <a:endParaRPr lang="en-US" sz="2150" dirty="0"/>
          </a:p>
        </p:txBody>
      </p:sp>
      <p:sp>
        <p:nvSpPr>
          <p:cNvPr id="6" name="Text 4"/>
          <p:cNvSpPr/>
          <p:nvPr/>
        </p:nvSpPr>
        <p:spPr>
          <a:xfrm>
            <a:off x="7623929" y="4357449"/>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Once the circuit design is finalized, it can be fabricated by soldering the components onto a breadboard or a printed circuit board.</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767"/>
          </a:xfrm>
          <a:prstGeom prst="rect">
            <a:avLst/>
          </a:prstGeom>
        </p:spPr>
      </p:pic>
      <p:pic>
        <p:nvPicPr>
          <p:cNvPr id="3" name="Image 1" descr="preencoded.png"/>
          <p:cNvPicPr>
            <a:picLocks noChangeAspect="1"/>
          </p:cNvPicPr>
          <p:nvPr/>
        </p:nvPicPr>
        <p:blipFill>
          <a:blip r:embed="rId4"/>
          <a:stretch>
            <a:fillRect/>
          </a:stretch>
        </p:blipFill>
        <p:spPr>
          <a:xfrm>
            <a:off x="9418558" y="837724"/>
            <a:ext cx="4937165" cy="6558320"/>
          </a:xfrm>
          <a:prstGeom prst="rect">
            <a:avLst/>
          </a:prstGeom>
        </p:spPr>
      </p:pic>
      <p:sp>
        <p:nvSpPr>
          <p:cNvPr id="4" name="Text 0"/>
          <p:cNvSpPr/>
          <p:nvPr/>
        </p:nvSpPr>
        <p:spPr>
          <a:xfrm>
            <a:off x="769025" y="604242"/>
            <a:ext cx="5677733" cy="610314"/>
          </a:xfrm>
          <a:prstGeom prst="rect">
            <a:avLst/>
          </a:prstGeom>
          <a:noFill/>
          <a:ln/>
        </p:spPr>
        <p:txBody>
          <a:bodyPr wrap="none" lIns="0" tIns="0" rIns="0" bIns="0" rtlCol="0" anchor="t"/>
          <a:lstStyle/>
          <a:p>
            <a:pPr marL="0" indent="0">
              <a:lnSpc>
                <a:spcPts val="4800"/>
              </a:lnSpc>
              <a:buNone/>
            </a:pPr>
            <a:r>
              <a:rPr lang="en-US" sz="3800" dirty="0">
                <a:solidFill>
                  <a:srgbClr val="C6BFEE"/>
                </a:solidFill>
                <a:latin typeface="Prompt Medium" pitchFamily="34" charset="0"/>
                <a:ea typeface="Prompt Medium" pitchFamily="34" charset="-122"/>
                <a:cs typeface="Prompt Medium" pitchFamily="34" charset="-120"/>
              </a:rPr>
              <a:t>Output and Application</a:t>
            </a:r>
            <a:endParaRPr lang="en-US" sz="3800" dirty="0"/>
          </a:p>
        </p:txBody>
      </p:sp>
      <p:sp>
        <p:nvSpPr>
          <p:cNvPr id="5" name="Text 1"/>
          <p:cNvSpPr/>
          <p:nvPr/>
        </p:nvSpPr>
        <p:spPr>
          <a:xfrm>
            <a:off x="769025" y="1653897"/>
            <a:ext cx="3638193" cy="725091"/>
          </a:xfrm>
          <a:prstGeom prst="rect">
            <a:avLst/>
          </a:prstGeom>
          <a:noFill/>
          <a:ln/>
        </p:spPr>
        <p:txBody>
          <a:bodyPr wrap="none" lIns="0" tIns="0" rIns="0" bIns="0" rtlCol="0" anchor="t"/>
          <a:lstStyle/>
          <a:p>
            <a:pPr marL="0" indent="0" algn="ctr">
              <a:lnSpc>
                <a:spcPts val="5700"/>
              </a:lnSpc>
              <a:buNone/>
            </a:pPr>
            <a:r>
              <a:rPr lang="en-US" sz="5700" dirty="0">
                <a:solidFill>
                  <a:srgbClr val="DAD8E9"/>
                </a:solidFill>
                <a:latin typeface="Prompt Medium" pitchFamily="34" charset="0"/>
                <a:ea typeface="Prompt Medium" pitchFamily="34" charset="-122"/>
                <a:cs typeface="Prompt Medium" pitchFamily="34" charset="-120"/>
              </a:rPr>
              <a:t>1</a:t>
            </a:r>
            <a:endParaRPr lang="en-US" sz="5700" dirty="0"/>
          </a:p>
        </p:txBody>
      </p:sp>
      <p:sp>
        <p:nvSpPr>
          <p:cNvPr id="6" name="Text 2"/>
          <p:cNvSpPr/>
          <p:nvPr/>
        </p:nvSpPr>
        <p:spPr>
          <a:xfrm>
            <a:off x="1367433" y="2653546"/>
            <a:ext cx="2441377" cy="305157"/>
          </a:xfrm>
          <a:prstGeom prst="rect">
            <a:avLst/>
          </a:prstGeom>
          <a:noFill/>
          <a:ln/>
        </p:spPr>
        <p:txBody>
          <a:bodyPr wrap="none" lIns="0" tIns="0" rIns="0" bIns="0" rtlCol="0" anchor="t"/>
          <a:lstStyle/>
          <a:p>
            <a:pPr marL="0" indent="0" algn="ctr">
              <a:lnSpc>
                <a:spcPts val="2400"/>
              </a:lnSpc>
              <a:buNone/>
            </a:pPr>
            <a:r>
              <a:rPr lang="en-US" sz="1900" dirty="0">
                <a:solidFill>
                  <a:srgbClr val="DAD8E9"/>
                </a:solidFill>
                <a:latin typeface="Prompt Medium" pitchFamily="34" charset="0"/>
                <a:ea typeface="Prompt Medium" pitchFamily="34" charset="-122"/>
                <a:cs typeface="Prompt Medium" pitchFamily="34" charset="-120"/>
              </a:rPr>
              <a:t>Audio Output</a:t>
            </a:r>
            <a:endParaRPr lang="en-US" sz="1900" dirty="0"/>
          </a:p>
        </p:txBody>
      </p:sp>
      <p:sp>
        <p:nvSpPr>
          <p:cNvPr id="7" name="Text 3"/>
          <p:cNvSpPr/>
          <p:nvPr/>
        </p:nvSpPr>
        <p:spPr>
          <a:xfrm>
            <a:off x="769025" y="3090505"/>
            <a:ext cx="3638193" cy="703183"/>
          </a:xfrm>
          <a:prstGeom prst="rect">
            <a:avLst/>
          </a:prstGeom>
          <a:noFill/>
          <a:ln/>
        </p:spPr>
        <p:txBody>
          <a:bodyPr wrap="square" lIns="0" tIns="0" rIns="0" bIns="0" rtlCol="0" anchor="t"/>
          <a:lstStyle/>
          <a:p>
            <a:pPr marL="0" indent="0" algn="ctr">
              <a:lnSpc>
                <a:spcPts val="2750"/>
              </a:lnSpc>
              <a:buNone/>
            </a:pPr>
            <a:r>
              <a:rPr lang="en-US" sz="1700" dirty="0">
                <a:solidFill>
                  <a:srgbClr val="DAD8E9"/>
                </a:solidFill>
                <a:latin typeface="Mukta Light" pitchFamily="34" charset="0"/>
                <a:ea typeface="Mukta Light" pitchFamily="34" charset="-122"/>
                <a:cs typeface="Mukta Light" pitchFamily="34" charset="-120"/>
              </a:rPr>
              <a:t>When rain hits the sensor, the speaker produces a distinct audible alarm.</a:t>
            </a:r>
            <a:endParaRPr lang="en-US" sz="1700" dirty="0"/>
          </a:p>
        </p:txBody>
      </p:sp>
      <p:sp>
        <p:nvSpPr>
          <p:cNvPr id="8" name="Text 4"/>
          <p:cNvSpPr/>
          <p:nvPr/>
        </p:nvSpPr>
        <p:spPr>
          <a:xfrm>
            <a:off x="4736783" y="1653897"/>
            <a:ext cx="3638193" cy="725091"/>
          </a:xfrm>
          <a:prstGeom prst="rect">
            <a:avLst/>
          </a:prstGeom>
          <a:noFill/>
          <a:ln/>
        </p:spPr>
        <p:txBody>
          <a:bodyPr wrap="none" lIns="0" tIns="0" rIns="0" bIns="0" rtlCol="0" anchor="t"/>
          <a:lstStyle/>
          <a:p>
            <a:pPr marL="0" indent="0" algn="ctr">
              <a:lnSpc>
                <a:spcPts val="5700"/>
              </a:lnSpc>
              <a:buNone/>
            </a:pPr>
            <a:r>
              <a:rPr lang="en-US" sz="5700" dirty="0">
                <a:solidFill>
                  <a:srgbClr val="DAD8E9"/>
                </a:solidFill>
                <a:latin typeface="Prompt Medium" pitchFamily="34" charset="0"/>
                <a:ea typeface="Prompt Medium" pitchFamily="34" charset="-122"/>
                <a:cs typeface="Prompt Medium" pitchFamily="34" charset="-120"/>
              </a:rPr>
              <a:t>2</a:t>
            </a:r>
            <a:endParaRPr lang="en-US" sz="5700" dirty="0"/>
          </a:p>
        </p:txBody>
      </p:sp>
      <p:sp>
        <p:nvSpPr>
          <p:cNvPr id="9" name="Text 5"/>
          <p:cNvSpPr/>
          <p:nvPr/>
        </p:nvSpPr>
        <p:spPr>
          <a:xfrm>
            <a:off x="4736783" y="2653546"/>
            <a:ext cx="3638193" cy="351592"/>
          </a:xfrm>
          <a:prstGeom prst="rect">
            <a:avLst/>
          </a:prstGeom>
          <a:noFill/>
          <a:ln/>
        </p:spPr>
        <p:txBody>
          <a:bodyPr wrap="none" lIns="0" tIns="0" rIns="0" bIns="0" rtlCol="0" anchor="t"/>
          <a:lstStyle/>
          <a:p>
            <a:pPr marL="0" indent="0" algn="ctr">
              <a:lnSpc>
                <a:spcPts val="2750"/>
              </a:lnSpc>
              <a:buNone/>
            </a:pPr>
            <a:r>
              <a:rPr lang="en-US" sz="1700" dirty="0">
                <a:solidFill>
                  <a:srgbClr val="DAD8E9"/>
                </a:solidFill>
                <a:latin typeface="Mukta Light" pitchFamily="34" charset="0"/>
                <a:ea typeface="Mukta Light" pitchFamily="34" charset="-122"/>
                <a:cs typeface="Mukta Light" pitchFamily="34" charset="-120"/>
              </a:rPr>
              <a:t>Working video link:</a:t>
            </a:r>
            <a:endParaRPr lang="en-US" sz="1700" dirty="0"/>
          </a:p>
        </p:txBody>
      </p:sp>
      <p:pic>
        <p:nvPicPr>
          <p:cNvPr id="10" name="Image 2" descr="preencoded.png">
            <a:hlinkClick r:id="rId5"/>
          </p:cNvPr>
          <p:cNvPicPr>
            <a:picLocks noChangeAspect="1"/>
          </p:cNvPicPr>
          <p:nvPr/>
        </p:nvPicPr>
        <p:blipFill>
          <a:blip r:embed="rId6"/>
          <a:stretch>
            <a:fillRect/>
          </a:stretch>
        </p:blipFill>
        <p:spPr>
          <a:xfrm>
            <a:off x="4736783" y="3252311"/>
            <a:ext cx="3237905" cy="1116925"/>
          </a:xfrm>
          <a:prstGeom prst="rect">
            <a:avLst/>
          </a:prstGeom>
        </p:spPr>
      </p:pic>
      <p:sp>
        <p:nvSpPr>
          <p:cNvPr id="11" name="Text 6"/>
          <p:cNvSpPr/>
          <p:nvPr/>
        </p:nvSpPr>
        <p:spPr>
          <a:xfrm>
            <a:off x="769025" y="5138142"/>
            <a:ext cx="3638193" cy="725091"/>
          </a:xfrm>
          <a:prstGeom prst="rect">
            <a:avLst/>
          </a:prstGeom>
          <a:noFill/>
          <a:ln/>
        </p:spPr>
        <p:txBody>
          <a:bodyPr wrap="none" lIns="0" tIns="0" rIns="0" bIns="0" rtlCol="0" anchor="t"/>
          <a:lstStyle/>
          <a:p>
            <a:pPr marL="0" indent="0" algn="ctr">
              <a:lnSpc>
                <a:spcPts val="5700"/>
              </a:lnSpc>
              <a:buNone/>
            </a:pPr>
            <a:r>
              <a:rPr lang="en-US" sz="5700" dirty="0">
                <a:solidFill>
                  <a:srgbClr val="DAD8E9"/>
                </a:solidFill>
                <a:latin typeface="Prompt Medium" pitchFamily="34" charset="0"/>
                <a:ea typeface="Prompt Medium" pitchFamily="34" charset="-122"/>
                <a:cs typeface="Prompt Medium" pitchFamily="34" charset="-120"/>
              </a:rPr>
              <a:t>3</a:t>
            </a:r>
            <a:endParaRPr lang="en-US" sz="5700" dirty="0"/>
          </a:p>
        </p:txBody>
      </p:sp>
      <p:sp>
        <p:nvSpPr>
          <p:cNvPr id="12" name="Text 7"/>
          <p:cNvSpPr/>
          <p:nvPr/>
        </p:nvSpPr>
        <p:spPr>
          <a:xfrm>
            <a:off x="1367433" y="6137791"/>
            <a:ext cx="2441377" cy="305157"/>
          </a:xfrm>
          <a:prstGeom prst="rect">
            <a:avLst/>
          </a:prstGeom>
          <a:noFill/>
          <a:ln/>
        </p:spPr>
        <p:txBody>
          <a:bodyPr wrap="none" lIns="0" tIns="0" rIns="0" bIns="0" rtlCol="0" anchor="t"/>
          <a:lstStyle/>
          <a:p>
            <a:pPr marL="0" indent="0" algn="ctr">
              <a:lnSpc>
                <a:spcPts val="2400"/>
              </a:lnSpc>
              <a:buNone/>
            </a:pPr>
            <a:r>
              <a:rPr lang="en-US" sz="1900" dirty="0">
                <a:solidFill>
                  <a:srgbClr val="DAD8E9"/>
                </a:solidFill>
                <a:latin typeface="Prompt Medium" pitchFamily="34" charset="0"/>
                <a:ea typeface="Prompt Medium" pitchFamily="34" charset="-122"/>
                <a:cs typeface="Prompt Medium" pitchFamily="34" charset="-120"/>
              </a:rPr>
              <a:t>Customization</a:t>
            </a:r>
            <a:endParaRPr lang="en-US" sz="1900" dirty="0"/>
          </a:p>
        </p:txBody>
      </p:sp>
      <p:sp>
        <p:nvSpPr>
          <p:cNvPr id="13" name="Text 8"/>
          <p:cNvSpPr/>
          <p:nvPr/>
        </p:nvSpPr>
        <p:spPr>
          <a:xfrm>
            <a:off x="769025" y="6574750"/>
            <a:ext cx="3638193" cy="1054775"/>
          </a:xfrm>
          <a:prstGeom prst="rect">
            <a:avLst/>
          </a:prstGeom>
          <a:noFill/>
          <a:ln/>
        </p:spPr>
        <p:txBody>
          <a:bodyPr wrap="square" lIns="0" tIns="0" rIns="0" bIns="0" rtlCol="0" anchor="t"/>
          <a:lstStyle/>
          <a:p>
            <a:pPr marL="0" indent="0" algn="ctr">
              <a:lnSpc>
                <a:spcPts val="2750"/>
              </a:lnSpc>
              <a:buNone/>
            </a:pPr>
            <a:r>
              <a:rPr lang="en-US" sz="1700" dirty="0">
                <a:solidFill>
                  <a:srgbClr val="DAD8E9"/>
                </a:solidFill>
                <a:latin typeface="Mukta Light" pitchFamily="34" charset="0"/>
                <a:ea typeface="Mukta Light" pitchFamily="34" charset="-122"/>
                <a:cs typeface="Mukta Light" pitchFamily="34" charset="-120"/>
              </a:rPr>
              <a:t>The alarm system can be customized with different alarm tones and sensitivity levels.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537234"/>
            <a:ext cx="7867055"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Conclusion and Future Scope</a:t>
            </a:r>
            <a:endParaRPr lang="en-US" sz="4300" dirty="0"/>
          </a:p>
        </p:txBody>
      </p:sp>
      <p:sp>
        <p:nvSpPr>
          <p:cNvPr id="4" name="Text 1"/>
          <p:cNvSpPr/>
          <p:nvPr/>
        </p:nvSpPr>
        <p:spPr>
          <a:xfrm>
            <a:off x="864037" y="5593318"/>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rain alarm system developed using the 555 timer IC is a cost-effective and reliable solution. Future improvements could include adding features like adjustable sensitivity, remote monitoring, and integration with other IoT devices. This opens up a wide range of possibilities for incorporating the rain alarm into various applications.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503</Words>
  <Application>Microsoft Office PowerPoint</Application>
  <PresentationFormat>Custom</PresentationFormat>
  <Paragraphs>76</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Mukta Light</vt:lpstr>
      <vt:lpstr>Prompt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ashu Yadav</cp:lastModifiedBy>
  <cp:revision>2</cp:revision>
  <dcterms:created xsi:type="dcterms:W3CDTF">2025-01-01T04:38:08Z</dcterms:created>
  <dcterms:modified xsi:type="dcterms:W3CDTF">2025-01-01T04:41:58Z</dcterms:modified>
</cp:coreProperties>
</file>